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32"/>
  </p:notesMasterIdLst>
  <p:sldIdLst>
    <p:sldId id="256" r:id="rId2"/>
    <p:sldId id="289" r:id="rId3"/>
    <p:sldId id="260" r:id="rId4"/>
    <p:sldId id="261" r:id="rId5"/>
    <p:sldId id="263" r:id="rId6"/>
    <p:sldId id="281" r:id="rId7"/>
    <p:sldId id="264" r:id="rId8"/>
    <p:sldId id="265" r:id="rId9"/>
    <p:sldId id="282" r:id="rId10"/>
    <p:sldId id="266" r:id="rId11"/>
    <p:sldId id="267" r:id="rId12"/>
    <p:sldId id="288" r:id="rId13"/>
    <p:sldId id="270" r:id="rId14"/>
    <p:sldId id="271" r:id="rId15"/>
    <p:sldId id="272" r:id="rId16"/>
    <p:sldId id="274" r:id="rId17"/>
    <p:sldId id="283" r:id="rId18"/>
    <p:sldId id="257" r:id="rId19"/>
    <p:sldId id="275" r:id="rId20"/>
    <p:sldId id="268" r:id="rId21"/>
    <p:sldId id="284" r:id="rId22"/>
    <p:sldId id="276" r:id="rId23"/>
    <p:sldId id="285" r:id="rId24"/>
    <p:sldId id="279" r:id="rId25"/>
    <p:sldId id="286" r:id="rId26"/>
    <p:sldId id="277" r:id="rId27"/>
    <p:sldId id="287" r:id="rId28"/>
    <p:sldId id="278" r:id="rId29"/>
    <p:sldId id="269" r:id="rId30"/>
    <p:sldId id="290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8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FB5D32-2B8F-4957-85C2-7B9FA23EB506}" type="datetimeFigureOut">
              <a:rPr lang="en-US" smtClean="0"/>
              <a:t>8/8/2010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885824-F083-49F6-9D7A-575C11E7E0A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DF25AF-23A1-4C67-90D6-690EE345DB78}" type="slidenum">
              <a:rPr lang="en-US" smtClean="0">
                <a:latin typeface="Times" pitchFamily="18" charset="0"/>
              </a:rPr>
              <a:pPr>
                <a:defRPr/>
              </a:pPr>
              <a:t>3</a:t>
            </a:fld>
            <a:endParaRPr lang="en-US" dirty="0" smtClean="0">
              <a:latin typeface="Times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5063" y="673100"/>
            <a:ext cx="4587875" cy="344170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5029200" cy="4114800"/>
          </a:xfrm>
          <a:noFill/>
          <a:ln w="9525"/>
        </p:spPr>
        <p:txBody>
          <a:bodyPr/>
          <a:lstStyle/>
          <a:p>
            <a:pPr eaLnBrk="1" hangingPunct="1"/>
            <a:endParaRPr lang="en-US" dirty="0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85D0D2-029F-45C1-AC5A-BC2C24B7DFDD}" type="slidenum">
              <a:rPr lang="en-US" smtClean="0">
                <a:latin typeface="Times" pitchFamily="18" charset="0"/>
              </a:rPr>
              <a:pPr>
                <a:defRPr/>
              </a:pPr>
              <a:t>4</a:t>
            </a:fld>
            <a:endParaRPr lang="en-US" dirty="0" smtClean="0">
              <a:latin typeface="Times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 smtClean="0">
              <a:latin typeface="Times" pitchFamily="18" charset="0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7E7D39-CF19-4BE0-9324-9974CCC7DFE9}" type="slidenum">
              <a:rPr lang="en-US" smtClean="0">
                <a:latin typeface="Times" pitchFamily="18" charset="0"/>
              </a:rPr>
              <a:pPr>
                <a:defRPr/>
              </a:pPr>
              <a:t>5</a:t>
            </a:fld>
            <a:endParaRPr lang="en-US" dirty="0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 smtClean="0">
              <a:latin typeface="Times" pitchFamily="18" charset="0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F21C86-6067-4AE7-847C-38393A5CD84E}" type="slidenum">
              <a:rPr lang="en-US" smtClean="0">
                <a:latin typeface="Times" pitchFamily="18" charset="0"/>
              </a:rPr>
              <a:pPr>
                <a:defRPr/>
              </a:pPr>
              <a:t>7</a:t>
            </a:fld>
            <a:endParaRPr lang="en-US" dirty="0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86C560-AAE3-4768-AAA6-BC6252C8DAD2}" type="slidenum">
              <a:rPr lang="sv-SE" smtClean="0">
                <a:latin typeface="Times" pitchFamily="18" charset="0"/>
              </a:rPr>
              <a:pPr>
                <a:defRPr/>
              </a:pPr>
              <a:t>8</a:t>
            </a:fld>
            <a:endParaRPr lang="sv-SE" smtClean="0">
              <a:latin typeface="Times" pitchFamily="18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2956C6-8FE7-4FF1-8B77-93E937BC83C5}" type="slidenum">
              <a:rPr lang="en-US" smtClean="0">
                <a:latin typeface="Times" pitchFamily="18" charset="0"/>
              </a:rPr>
              <a:pPr>
                <a:defRPr/>
              </a:pPr>
              <a:t>11</a:t>
            </a:fld>
            <a:endParaRPr lang="en-US" dirty="0" smtClean="0">
              <a:latin typeface="Times" pitchFamily="18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Times" pitchFamily="18" charset="0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87033B-7282-41F1-BC9D-1C8EB1B56438}" type="slidenum">
              <a:rPr lang="en-US" smtClean="0">
                <a:latin typeface="Times" pitchFamily="18" charset="0"/>
              </a:rPr>
              <a:pPr/>
              <a:t>13</a:t>
            </a:fld>
            <a:endParaRPr lang="en-US" dirty="0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A51AB1-18AC-43A1-B208-23816D52CA22}" type="slidenum">
              <a:rPr lang="en-US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B1403-E5BC-4FA0-896F-20CDBEDC859A}" type="datetimeFigureOut">
              <a:rPr lang="en-US" smtClean="0"/>
              <a:t>8/8/2010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72C8AA4-4041-4349-B5BB-AAF37256D1B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B1403-E5BC-4FA0-896F-20CDBEDC859A}" type="datetimeFigureOut">
              <a:rPr lang="en-US" smtClean="0"/>
              <a:t>8/8/2010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8AA4-4041-4349-B5BB-AAF37256D1B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72C8AA4-4041-4349-B5BB-AAF37256D1B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B1403-E5BC-4FA0-896F-20CDBEDC859A}" type="datetimeFigureOut">
              <a:rPr lang="en-US" smtClean="0"/>
              <a:t>8/8/2010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6E1AB-BA4F-4D73-8B1E-72EFF1E258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4671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6300" y="1981200"/>
            <a:ext cx="34671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967CF1-FB2C-4FD8-8900-0C1FAF3CAB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B1403-E5BC-4FA0-896F-20CDBEDC859A}" type="datetimeFigureOut">
              <a:rPr lang="en-US" smtClean="0"/>
              <a:t>8/8/2010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72C8AA4-4041-4349-B5BB-AAF37256D1B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B1403-E5BC-4FA0-896F-20CDBEDC859A}" type="datetimeFigureOut">
              <a:rPr lang="en-US" smtClean="0"/>
              <a:t>8/8/2010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72C8AA4-4041-4349-B5BB-AAF37256D1B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F5B1403-E5BC-4FA0-896F-20CDBEDC859A}" type="datetimeFigureOut">
              <a:rPr lang="en-US" smtClean="0"/>
              <a:t>8/8/2010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8AA4-4041-4349-B5BB-AAF37256D1B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B1403-E5BC-4FA0-896F-20CDBEDC859A}" type="datetimeFigureOut">
              <a:rPr lang="en-US" smtClean="0"/>
              <a:t>8/8/2010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72C8AA4-4041-4349-B5BB-AAF37256D1BF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B1403-E5BC-4FA0-896F-20CDBEDC859A}" type="datetimeFigureOut">
              <a:rPr lang="en-US" smtClean="0"/>
              <a:t>8/8/2010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72C8AA4-4041-4349-B5BB-AAF37256D1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B1403-E5BC-4FA0-896F-20CDBEDC859A}" type="datetimeFigureOut">
              <a:rPr lang="en-US" smtClean="0"/>
              <a:t>8/8/2010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2C8AA4-4041-4349-B5BB-AAF37256D1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72C8AA4-4041-4349-B5BB-AAF37256D1BF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B1403-E5BC-4FA0-896F-20CDBEDC859A}" type="datetimeFigureOut">
              <a:rPr lang="en-US" smtClean="0"/>
              <a:t>8/8/2010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72C8AA4-4041-4349-B5BB-AAF37256D1B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F5B1403-E5BC-4FA0-896F-20CDBEDC859A}" type="datetimeFigureOut">
              <a:rPr lang="en-US" smtClean="0"/>
              <a:t>8/8/2010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F5B1403-E5BC-4FA0-896F-20CDBEDC859A}" type="datetimeFigureOut">
              <a:rPr lang="en-US" smtClean="0"/>
              <a:t>8/8/2010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72C8AA4-4041-4349-B5BB-AAF37256D1BF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819400"/>
            <a:ext cx="78486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sz="2800" u="sng" dirty="0" smtClean="0">
                <a:solidFill>
                  <a:schemeClr val="tx1"/>
                </a:solidFill>
              </a:rPr>
              <a:t>Low level laser THERAPY (</a:t>
            </a:r>
            <a:r>
              <a:rPr lang="en-US" sz="2800" u="sng" dirty="0" err="1" smtClean="0">
                <a:solidFill>
                  <a:schemeClr val="tx1"/>
                </a:solidFill>
              </a:rPr>
              <a:t>LLLt</a:t>
            </a:r>
            <a:r>
              <a:rPr lang="en-US" sz="2800" u="sng" dirty="0" smtClean="0">
                <a:solidFill>
                  <a:schemeClr val="tx1"/>
                </a:solidFill>
              </a:rPr>
              <a:t>)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STIMULATES TISSUE REGENERATION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Speeds wound healing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Anti-inflammatory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Analgesic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Low Level Laser 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for Dentists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curtis\Desktop\Dental Pics\DDS Cart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657600"/>
            <a:ext cx="2943225" cy="2552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tx1"/>
                </a:solidFill>
              </a:rPr>
              <a:t>Improved Cell Function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INCREASES: </a:t>
            </a:r>
            <a:r>
              <a:rPr lang="en-US" dirty="0" smtClean="0"/>
              <a:t>cell </a:t>
            </a:r>
            <a:r>
              <a:rPr lang="en-US" dirty="0" smtClean="0"/>
              <a:t>proliferation, cell division, cell maturation, secretion of growth factors, wound healing, collagen production, wound strength, wound closer, fibroblasts, myofibroblasts, chondrocytes, </a:t>
            </a:r>
            <a:r>
              <a:rPr lang="en-US" dirty="0" err="1" smtClean="0"/>
              <a:t>osteoblasts</a:t>
            </a:r>
            <a:r>
              <a:rPr lang="en-US" dirty="0" smtClean="0"/>
              <a:t>, </a:t>
            </a:r>
            <a:r>
              <a:rPr lang="en-US" dirty="0" err="1" smtClean="0"/>
              <a:t>epithelialization</a:t>
            </a:r>
            <a:r>
              <a:rPr lang="en-US" dirty="0" smtClean="0"/>
              <a:t>, skin circulation, oxygen supply, activity satellite cell cultures (stem cells)</a:t>
            </a:r>
          </a:p>
          <a:p>
            <a:pPr eaLnBrk="1" hangingPunct="1"/>
            <a:r>
              <a:rPr lang="en-US" dirty="0" smtClean="0"/>
              <a:t>↓ Prostaglandin E2, substance P, cyclooxygenase 2 (Cox 2), muscle tension</a:t>
            </a:r>
          </a:p>
          <a:p>
            <a:pPr eaLnBrk="1" hangingPunct="1">
              <a:buFontTx/>
              <a:buNone/>
            </a:pPr>
            <a:r>
              <a:rPr lang="en-US" sz="1800" dirty="0" smtClean="0"/>
              <a:t>J Clin Las Med Surg 2004; 22 (2)141-150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 descr="pain-9"/>
          <p:cNvPicPr>
            <a:picLocks noChangeAspect="1" noChangeArrowheads="1"/>
          </p:cNvPicPr>
          <p:nvPr/>
        </p:nvPicPr>
        <p:blipFill>
          <a:blip r:embed="rId3" cstate="print">
            <a:lum bright="-2000" contrast="20000"/>
          </a:blip>
          <a:srcRect/>
          <a:stretch>
            <a:fillRect/>
          </a:stretch>
        </p:blipFill>
        <p:spPr bwMode="auto">
          <a:xfrm>
            <a:off x="1143000" y="1600200"/>
            <a:ext cx="7240588" cy="5010150"/>
          </a:xfrm>
          <a:prstGeom prst="rect">
            <a:avLst/>
          </a:prstGeom>
          <a:noFill/>
          <a:ln w="19050">
            <a:solidFill>
              <a:srgbClr val="666666"/>
            </a:solidFill>
            <a:miter lim="800000"/>
            <a:headEnd/>
            <a:tailEnd/>
          </a:ln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609600" y="685800"/>
            <a:ext cx="7924800" cy="54864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371600" y="304800"/>
            <a:ext cx="6398254" cy="579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056" tIns="43028" rIns="86056" bIns="43028">
            <a:spAutoFit/>
          </a:bodyPr>
          <a:lstStyle/>
          <a:p>
            <a:pPr algn="ctr" defTabSz="860425" eaLnBrk="0" hangingPunct="0"/>
            <a:r>
              <a:rPr lang="en-GB" sz="3200" b="1" dirty="0" smtClean="0">
                <a:latin typeface="Georgia" pitchFamily="18" charset="0"/>
              </a:rPr>
              <a:t>Laser Acts Like a Nerve Block</a:t>
            </a:r>
            <a:endParaRPr lang="en-GB" sz="3200" b="1" dirty="0">
              <a:latin typeface="Georgia" pitchFamily="18" charset="0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923925" y="3175000"/>
            <a:ext cx="35052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056" tIns="43028" rIns="86056" bIns="43028">
            <a:spAutoFit/>
          </a:bodyPr>
          <a:lstStyle/>
          <a:p>
            <a:pPr defTabSz="860425" eaLnBrk="0" hangingPunct="0"/>
            <a:r>
              <a:rPr lang="en-GB" sz="2200" dirty="0">
                <a:solidFill>
                  <a:srgbClr val="FF8000"/>
                </a:solidFill>
                <a:latin typeface="Arial" pitchFamily="34" charset="0"/>
              </a:rPr>
              <a:t>1 Laser treatment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938213" y="4914900"/>
            <a:ext cx="2500312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056" tIns="43028" rIns="86056" bIns="43028">
            <a:spAutoFit/>
          </a:bodyPr>
          <a:lstStyle/>
          <a:p>
            <a:pPr defTabSz="860425" eaLnBrk="0" hangingPunct="0"/>
            <a:r>
              <a:rPr lang="en-GB" sz="2200" dirty="0">
                <a:solidFill>
                  <a:srgbClr val="FF8000"/>
                </a:solidFill>
                <a:latin typeface="Arial" pitchFamily="34" charset="0"/>
              </a:rPr>
              <a:t>2 Laser treatments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LLLT Compared to 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Other Modalities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curtis\Pictures\Aollo logo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3429000"/>
            <a:ext cx="32004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tx1"/>
                </a:solidFill>
              </a:rPr>
              <a:t>Laser vs. </a:t>
            </a:r>
            <a:r>
              <a:rPr lang="en-US" b="1" dirty="0" smtClean="0">
                <a:solidFill>
                  <a:schemeClr val="tx1"/>
                </a:solidFill>
              </a:rPr>
              <a:t>Ultrasound (US)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981200"/>
            <a:ext cx="88392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 smtClean="0"/>
              <a:t>LLLT better than </a:t>
            </a:r>
            <a:r>
              <a:rPr lang="en-US" sz="2800" b="1" dirty="0" smtClean="0"/>
              <a:t>low-intensity pulsed ultrasound </a:t>
            </a:r>
            <a:r>
              <a:rPr lang="en-US" sz="2800" b="1" dirty="0" smtClean="0"/>
              <a:t>(</a:t>
            </a:r>
            <a:r>
              <a:rPr lang="en-US" sz="2800" b="1" dirty="0" smtClean="0"/>
              <a:t>LIPUS</a:t>
            </a:r>
            <a:r>
              <a:rPr lang="en-US" sz="2800" b="1" dirty="0" smtClean="0"/>
              <a:t>) </a:t>
            </a:r>
            <a:r>
              <a:rPr lang="en-US" sz="2800" b="1" dirty="0" smtClean="0"/>
              <a:t>or US on bone repair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LLLT </a:t>
            </a:r>
            <a:r>
              <a:rPr lang="en-US" sz="2800" dirty="0" smtClean="0">
                <a:solidFill>
                  <a:schemeClr val="tx1"/>
                </a:solidFill>
              </a:rPr>
              <a:t>created repair bone →formation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LLLT produced healthier, stronger </a:t>
            </a:r>
            <a:r>
              <a:rPr lang="en-US" sz="2800" dirty="0" smtClean="0">
                <a:solidFill>
                  <a:schemeClr val="tx1"/>
                </a:solidFill>
              </a:rPr>
              <a:t>bone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LIPUS </a:t>
            </a:r>
            <a:r>
              <a:rPr lang="en-US" sz="2800" dirty="0" smtClean="0">
                <a:solidFill>
                  <a:schemeClr val="tx1"/>
                </a:solidFill>
              </a:rPr>
              <a:t>→bone </a:t>
            </a:r>
            <a:r>
              <a:rPr lang="en-US" sz="2800" dirty="0" smtClean="0">
                <a:solidFill>
                  <a:schemeClr val="tx1"/>
                </a:solidFill>
              </a:rPr>
              <a:t>resorption (weaker)</a:t>
            </a:r>
            <a:endParaRPr lang="en-US" sz="2800" dirty="0" smtClean="0">
              <a:solidFill>
                <a:schemeClr val="tx1"/>
              </a:solidFill>
            </a:endParaRPr>
          </a:p>
          <a:p>
            <a:pPr lvl="1" eaLnBrk="1" hangingPunct="1">
              <a:lnSpc>
                <a:spcPct val="80000"/>
              </a:lnSpc>
              <a:buNone/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J Rehab Res &amp; Dev, Volume 41 Number 5, September/October 2004</a:t>
            </a:r>
          </a:p>
          <a:p>
            <a:pPr lvl="1" eaLnBrk="1" hangingPunct="1">
              <a:lnSpc>
                <a:spcPct val="80000"/>
              </a:lnSpc>
              <a:buNone/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Photomed Laser Surg. 2006 Dec;24(6):735-40 </a:t>
            </a:r>
          </a:p>
          <a:p>
            <a:pPr lvl="1" eaLnBrk="1" hangingPunct="1">
              <a:lnSpc>
                <a:spcPct val="80000"/>
              </a:lnSpc>
              <a:buNone/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Lasers Med Sci. 2010 Jun 3. 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sz="2000" dirty="0" smtClean="0">
              <a:solidFill>
                <a:schemeClr val="accent3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</a:t>
            </a:r>
            <a:r>
              <a:rPr lang="en-US" b="1" dirty="0" smtClean="0">
                <a:solidFill>
                  <a:schemeClr val="tx1"/>
                </a:solidFill>
              </a:rPr>
              <a:t>Laser </a:t>
            </a:r>
            <a:r>
              <a:rPr lang="en-US" b="1" dirty="0" smtClean="0">
                <a:solidFill>
                  <a:schemeClr val="tx1"/>
                </a:solidFill>
              </a:rPr>
              <a:t>vs. Ultrasound</a:t>
            </a:r>
          </a:p>
        </p:txBody>
      </p:sp>
      <p:sp>
        <p:nvSpPr>
          <p:cNvPr id="21507" name="Tex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 smtClean="0"/>
              <a:t>LLLT </a:t>
            </a:r>
            <a:r>
              <a:rPr lang="en-US" sz="2800" dirty="0" smtClean="0"/>
              <a:t>more effective </a:t>
            </a:r>
            <a:r>
              <a:rPr lang="en-US" sz="2800" dirty="0" smtClean="0"/>
              <a:t>than </a:t>
            </a:r>
            <a:r>
              <a:rPr lang="en-US" sz="2800" dirty="0" smtClean="0"/>
              <a:t>US.  </a:t>
            </a:r>
            <a:endParaRPr lang="en-US" sz="2800" dirty="0" smtClean="0"/>
          </a:p>
          <a:p>
            <a:r>
              <a:rPr lang="en-US" sz="2800" dirty="0" smtClean="0"/>
              <a:t>Better ↓ symptoms, pain and faster healing.</a:t>
            </a:r>
          </a:p>
          <a:p>
            <a:r>
              <a:rPr lang="en-US" sz="2800" dirty="0" smtClean="0"/>
              <a:t>Laser more effective than US at stim </a:t>
            </a:r>
            <a:r>
              <a:rPr lang="en-US" sz="2800" dirty="0" smtClean="0"/>
              <a:t>healing, </a:t>
            </a:r>
            <a:r>
              <a:rPr lang="en-US" sz="2800" dirty="0" smtClean="0"/>
              <a:t>reducing pain. </a:t>
            </a:r>
            <a:r>
              <a:rPr lang="en-US" dirty="0" smtClean="0"/>
              <a:t> </a:t>
            </a:r>
          </a:p>
          <a:p>
            <a:pPr>
              <a:buFontTx/>
              <a:buNone/>
            </a:pPr>
            <a:r>
              <a:rPr lang="en-US" sz="1800" dirty="0" smtClean="0"/>
              <a:t>Photomed Laser Surg. 2009 Jan 26.</a:t>
            </a:r>
          </a:p>
          <a:p>
            <a:endParaRPr lang="en-US" dirty="0" smtClean="0"/>
          </a:p>
        </p:txBody>
      </p:sp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429000"/>
            <a:ext cx="2728913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Laser vs. Electrical Stimulation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7150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800" dirty="0" smtClean="0"/>
              <a:t>	FACT: Laser </a:t>
            </a:r>
            <a:r>
              <a:rPr lang="en-US" sz="2800" u="sng" dirty="0" smtClean="0"/>
              <a:t>more effective </a:t>
            </a:r>
            <a:r>
              <a:rPr lang="en-US" sz="2800" dirty="0" smtClean="0"/>
              <a:t>at pain reduction &amp; stimulating healing than electric stim.</a:t>
            </a:r>
          </a:p>
          <a:p>
            <a:pPr>
              <a:defRPr/>
            </a:pPr>
            <a:r>
              <a:rPr lang="en-US" sz="1600" dirty="0" smtClean="0"/>
              <a:t>Phys Ther. 2006 Jul;86(7):955-73.</a:t>
            </a:r>
          </a:p>
          <a:p>
            <a:pPr>
              <a:defRPr/>
            </a:pPr>
            <a:r>
              <a:rPr lang="it-IT" sz="1600" dirty="0" smtClean="0"/>
              <a:t>J Appl Oral Sci. 2006 Apr;14(2):130-5</a:t>
            </a:r>
          </a:p>
          <a:p>
            <a:pPr>
              <a:defRPr/>
            </a:pPr>
            <a:r>
              <a:rPr lang="en-US" sz="1600" dirty="0" smtClean="0"/>
              <a:t>Photomed Laser Surg. 2006 Feb;24(1):45-9. </a:t>
            </a:r>
          </a:p>
          <a:p>
            <a:pPr>
              <a:buFontTx/>
              <a:buNone/>
              <a:defRPr/>
            </a:pPr>
            <a:r>
              <a:rPr lang="en-US" sz="2800" dirty="0" smtClean="0"/>
              <a:t>	FACT: Laser as effective or more effective than electric stim and electrical acupuncture.</a:t>
            </a:r>
          </a:p>
          <a:p>
            <a:pPr>
              <a:defRPr/>
            </a:pPr>
            <a:r>
              <a:rPr lang="en-US" sz="1600" dirty="0" smtClean="0"/>
              <a:t>BMC Musculoskelet Disord. 2007 Jun 22;8:51.</a:t>
            </a:r>
          </a:p>
          <a:p>
            <a:pPr>
              <a:defRPr/>
            </a:pPr>
            <a:r>
              <a:rPr lang="en-US" sz="2800" dirty="0" smtClean="0"/>
              <a:t>FACT: Effective to use electrical stimulation while painting with laser; accomplishes a synergistic effect.</a:t>
            </a:r>
          </a:p>
          <a:p>
            <a:pPr>
              <a:defRPr/>
            </a:pPr>
            <a:r>
              <a:rPr lang="en-US" sz="1600" dirty="0" smtClean="0"/>
              <a:t>J </a:t>
            </a:r>
            <a:r>
              <a:rPr lang="en-US" sz="1600" u="sng" dirty="0" err="1" smtClean="0"/>
              <a:t>Appl</a:t>
            </a:r>
            <a:r>
              <a:rPr lang="en-US" sz="1600" u="sng" dirty="0" smtClean="0"/>
              <a:t> Oral Sci</a:t>
            </a:r>
            <a:r>
              <a:rPr lang="en-US" sz="1600" dirty="0" smtClean="0"/>
              <a:t>, Apr;14(2):130-5.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Laser Like Acupuncture?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23556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981200"/>
            <a:ext cx="4648200" cy="3581400"/>
          </a:xfrm>
        </p:spPr>
      </p:pic>
      <p:sp>
        <p:nvSpPr>
          <p:cNvPr id="23555" name="Text Placeholder 4"/>
          <p:cNvSpPr>
            <a:spLocks noGrp="1"/>
          </p:cNvSpPr>
          <p:nvPr>
            <p:ph type="body" sz="half" idx="4294967295"/>
          </p:nvPr>
        </p:nvSpPr>
        <p:spPr>
          <a:xfrm>
            <a:off x="4800600" y="1981200"/>
            <a:ext cx="4343400" cy="4876800"/>
          </a:xfrm>
        </p:spPr>
        <p:txBody>
          <a:bodyPr/>
          <a:lstStyle/>
          <a:p>
            <a:r>
              <a:rPr lang="en-US" sz="2800" dirty="0" smtClean="0"/>
              <a:t>Acupuncture stimulation and laser both </a:t>
            </a:r>
            <a:r>
              <a:rPr lang="en-US" sz="2800" dirty="0" smtClean="0"/>
              <a:t>increase </a:t>
            </a:r>
            <a:r>
              <a:rPr lang="en-US" sz="2800" dirty="0" smtClean="0"/>
              <a:t>diameter of the local vessels and increase blood flow. </a:t>
            </a:r>
            <a:r>
              <a:rPr lang="en-US" dirty="0" smtClean="0"/>
              <a:t>  </a:t>
            </a:r>
            <a:endParaRPr lang="en-US" sz="2000" dirty="0" smtClean="0"/>
          </a:p>
          <a:p>
            <a:r>
              <a:rPr lang="en-US" sz="1600" dirty="0" smtClean="0"/>
              <a:t>Anesth Analg 2009 Feb;108(2):635-40</a:t>
            </a:r>
          </a:p>
          <a:p>
            <a:pPr>
              <a:buFontTx/>
              <a:buNone/>
            </a:pPr>
            <a:r>
              <a:rPr lang="en-US" dirty="0" smtClean="0"/>
              <a:t> </a:t>
            </a:r>
          </a:p>
          <a:p>
            <a:endParaRPr lang="en-US" dirty="0" smtClean="0"/>
          </a:p>
        </p:txBody>
      </p:sp>
      <p:pic>
        <p:nvPicPr>
          <p:cNvPr id="5" name="Picture 2" descr="C:\Users\curtis\Pictures\Aollo logo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4495800"/>
            <a:ext cx="3200400" cy="1828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How Low Level Laser 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Fits into a Dental Practice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curtis\Desktop\Dental Pics\dental_offi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743200"/>
            <a:ext cx="5410200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TMJ and TMD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Users\curtis\Desktop\Dental Pics\facial pain d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505200"/>
            <a:ext cx="28194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TMJ  and TMD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smtClean="0"/>
              <a:t>treatment  lessened the pain symptoms in the experimental groups TMJ musculature</a:t>
            </a:r>
            <a:r>
              <a:rPr lang="en-US" dirty="0" smtClean="0"/>
              <a:t>. </a:t>
            </a:r>
          </a:p>
          <a:p>
            <a:pPr>
              <a:buNone/>
            </a:pPr>
            <a:r>
              <a:rPr lang="en-US" sz="2200" dirty="0" smtClean="0"/>
              <a:t>	</a:t>
            </a:r>
            <a:r>
              <a:rPr lang="en-US" sz="2000" dirty="0" smtClean="0"/>
              <a:t>Cranio</a:t>
            </a:r>
            <a:r>
              <a:rPr lang="en-US" sz="2000" dirty="0" smtClean="0"/>
              <a:t>. 2010 Apr;28(2):84-91</a:t>
            </a:r>
            <a:r>
              <a:rPr lang="en-US" sz="2000" dirty="0" smtClean="0"/>
              <a:t>.</a:t>
            </a:r>
          </a:p>
          <a:p>
            <a:pPr>
              <a:buNone/>
            </a:pPr>
            <a:r>
              <a:rPr lang="en-US" sz="2000" dirty="0" smtClean="0"/>
              <a:t>	Cranio</a:t>
            </a:r>
            <a:r>
              <a:rPr lang="en-US" sz="2000" dirty="0" smtClean="0"/>
              <a:t>. 2007 Jul;25(3):186-92.</a:t>
            </a:r>
            <a:endParaRPr lang="en-US" sz="2000" dirty="0" smtClean="0"/>
          </a:p>
          <a:p>
            <a:r>
              <a:rPr lang="en-US" dirty="0" smtClean="0"/>
              <a:t>LLLT </a:t>
            </a:r>
            <a:r>
              <a:rPr lang="en-US" dirty="0" smtClean="0"/>
              <a:t>is effective </a:t>
            </a:r>
            <a:r>
              <a:rPr lang="en-US" dirty="0" smtClean="0"/>
              <a:t>reducing </a:t>
            </a:r>
            <a:r>
              <a:rPr lang="en-US" dirty="0" smtClean="0"/>
              <a:t>TMD symptoms, and </a:t>
            </a:r>
            <a:r>
              <a:rPr lang="en-US" dirty="0" smtClean="0"/>
              <a:t>improves </a:t>
            </a:r>
            <a:r>
              <a:rPr lang="en-US" dirty="0" err="1" smtClean="0"/>
              <a:t>masticatory</a:t>
            </a:r>
            <a:r>
              <a:rPr lang="en-US" dirty="0" smtClean="0"/>
              <a:t> efficiency</a:t>
            </a:r>
            <a:r>
              <a:rPr lang="en-US" dirty="0" smtClean="0"/>
              <a:t>. </a:t>
            </a:r>
          </a:p>
          <a:p>
            <a:pPr>
              <a:buNone/>
            </a:pPr>
            <a:r>
              <a:rPr lang="en-US" sz="2000" dirty="0" smtClean="0"/>
              <a:t>	Cranio</a:t>
            </a:r>
            <a:r>
              <a:rPr lang="en-US" sz="2000" u="sng" dirty="0" smtClean="0"/>
              <a:t>.</a:t>
            </a:r>
            <a:r>
              <a:rPr lang="en-US" sz="2000" dirty="0" smtClean="0"/>
              <a:t> 2008 Oct;26(4):</a:t>
            </a:r>
            <a:r>
              <a:rPr lang="en-US" sz="2000" dirty="0" smtClean="0"/>
              <a:t>274-81</a:t>
            </a:r>
          </a:p>
          <a:p>
            <a:r>
              <a:rPr lang="en-US" dirty="0" smtClean="0"/>
              <a:t>LLLT was </a:t>
            </a:r>
            <a:r>
              <a:rPr lang="en-US" dirty="0" smtClean="0"/>
              <a:t>effective </a:t>
            </a:r>
            <a:r>
              <a:rPr lang="en-US" dirty="0" smtClean="0"/>
              <a:t>for </a:t>
            </a:r>
            <a:r>
              <a:rPr lang="en-US" dirty="0" smtClean="0"/>
              <a:t>pain reduction in </a:t>
            </a:r>
            <a:r>
              <a:rPr lang="en-US" dirty="0" smtClean="0"/>
              <a:t>Myofascial Pain Disorder.</a:t>
            </a:r>
            <a:endParaRPr lang="en-US" dirty="0" smtClean="0"/>
          </a:p>
          <a:p>
            <a:pPr>
              <a:buNone/>
            </a:pPr>
            <a:r>
              <a:rPr lang="en-US" sz="2200" dirty="0" smtClean="0"/>
              <a:t>	</a:t>
            </a:r>
            <a:r>
              <a:rPr lang="en-US" sz="2000" dirty="0" smtClean="0"/>
              <a:t>Lasers </a:t>
            </a:r>
            <a:r>
              <a:rPr lang="en-US" sz="2000" dirty="0" smtClean="0"/>
              <a:t>Med Sci. 2009 Sep;24(5):715-20.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990600" y="2819400"/>
            <a:ext cx="7543800" cy="1752600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Presented by new line medical selling </a:t>
            </a:r>
            <a:r>
              <a:rPr lang="en-US" sz="2400" dirty="0" err="1" smtClean="0">
                <a:solidFill>
                  <a:schemeClr val="tx1"/>
                </a:solidFill>
              </a:rPr>
              <a:t>apollo</a:t>
            </a:r>
            <a:r>
              <a:rPr lang="en-US" sz="2400" dirty="0" smtClean="0">
                <a:solidFill>
                  <a:schemeClr val="tx1"/>
                </a:solidFill>
              </a:rPr>
              <a:t>: the world’s most powerful cold lasers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What is Low 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Level Laser Therapy?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curtis\Pictures\Aollo logo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4191000"/>
            <a:ext cx="32004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Lasers </a:t>
            </a:r>
            <a:r>
              <a:rPr lang="en-US" b="1" dirty="0" smtClean="0">
                <a:solidFill>
                  <a:schemeClr val="tx1"/>
                </a:solidFill>
              </a:rPr>
              <a:t>and Neck Pain</a:t>
            </a:r>
          </a:p>
        </p:txBody>
      </p:sp>
      <p:sp>
        <p:nvSpPr>
          <p:cNvPr id="17411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4038600" cy="4800600"/>
          </a:xfrm>
        </p:spPr>
        <p:txBody>
          <a:bodyPr/>
          <a:lstStyle/>
          <a:p>
            <a:r>
              <a:rPr lang="en-US" sz="2400" dirty="0" smtClean="0"/>
              <a:t>Meta-analysis; 820 </a:t>
            </a:r>
            <a:r>
              <a:rPr lang="en-US" sz="2400" dirty="0" smtClean="0"/>
              <a:t>patients. </a:t>
            </a:r>
          </a:p>
          <a:p>
            <a:r>
              <a:rPr lang="en-US" sz="2400" dirty="0" smtClean="0"/>
              <a:t>Clear benefit for chronic neck pain. </a:t>
            </a:r>
          </a:p>
          <a:p>
            <a:r>
              <a:rPr lang="en-US" sz="2400" dirty="0" smtClean="0"/>
              <a:t>Side-effects same as placebo. </a:t>
            </a:r>
          </a:p>
          <a:p>
            <a:r>
              <a:rPr lang="en-US" sz="2400" dirty="0" smtClean="0"/>
              <a:t>LLLT reduced pain almost immediately </a:t>
            </a:r>
          </a:p>
          <a:p>
            <a:r>
              <a:rPr lang="en-US" sz="2400" dirty="0" smtClean="0"/>
              <a:t>Results lasted up to 22 weeks. </a:t>
            </a:r>
          </a:p>
          <a:p>
            <a:pPr>
              <a:buFontTx/>
              <a:buNone/>
            </a:pPr>
            <a:r>
              <a:rPr lang="en-US" sz="1800" dirty="0" smtClean="0"/>
              <a:t>Lancet. 2009 Nov 12.</a:t>
            </a:r>
          </a:p>
          <a:p>
            <a:endParaRPr lang="en-US" dirty="0" smtClean="0"/>
          </a:p>
          <a:p>
            <a:pPr>
              <a:buFontTx/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9219" name="Picture 3" descr="C:\Users\curtis\Desktop\Dental Pics\neck pain dd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752600"/>
            <a:ext cx="2971800" cy="4191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Implantology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146" name="Picture 2" descr="C:\Users\curtis\Desktop\Dental Pics\implant d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352800"/>
            <a:ext cx="38100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tx1"/>
                </a:solidFill>
              </a:rPr>
              <a:t>Implantology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LLL</a:t>
            </a:r>
            <a:r>
              <a:rPr lang="en-US" sz="2800" dirty="0" smtClean="0"/>
              <a:t>T provides </a:t>
            </a:r>
            <a:r>
              <a:rPr lang="en-US" sz="2800" dirty="0" smtClean="0"/>
              <a:t>faster implant placement compared to </a:t>
            </a:r>
            <a:r>
              <a:rPr lang="en-US" sz="2800" dirty="0" smtClean="0"/>
              <a:t>non-laser treated </a:t>
            </a:r>
            <a:r>
              <a:rPr lang="en-US" sz="2800" dirty="0" smtClean="0"/>
              <a:t>socket grafts</a:t>
            </a:r>
            <a:r>
              <a:rPr lang="en-US" dirty="0" smtClean="0"/>
              <a:t>. </a:t>
            </a:r>
          </a:p>
          <a:p>
            <a:pPr>
              <a:buNone/>
            </a:pPr>
            <a:r>
              <a:rPr lang="en-US" sz="2200" dirty="0" smtClean="0"/>
              <a:t>	Implant </a:t>
            </a:r>
            <a:r>
              <a:rPr lang="en-US" sz="2200" dirty="0" smtClean="0"/>
              <a:t>Dent. 2007 Jun;16(2):</a:t>
            </a:r>
            <a:r>
              <a:rPr lang="en-US" sz="2200" dirty="0" smtClean="0"/>
              <a:t>204-11</a:t>
            </a:r>
          </a:p>
          <a:p>
            <a:r>
              <a:rPr lang="en-US" sz="2800" dirty="0" smtClean="0"/>
              <a:t>LLLT increases </a:t>
            </a:r>
            <a:r>
              <a:rPr lang="en-US" sz="2800" dirty="0" err="1" smtClean="0"/>
              <a:t>osteoblast</a:t>
            </a:r>
            <a:r>
              <a:rPr lang="en-US" sz="2800" dirty="0" smtClean="0"/>
              <a:t> </a:t>
            </a:r>
            <a:r>
              <a:rPr lang="en-US" sz="2800" dirty="0" smtClean="0"/>
              <a:t>proliferation, promotes </a:t>
            </a:r>
            <a:r>
              <a:rPr lang="en-US" sz="2800" dirty="0" smtClean="0"/>
              <a:t>bone healing following periodontal and </a:t>
            </a:r>
            <a:r>
              <a:rPr lang="en-US" sz="2800" dirty="0" smtClean="0"/>
              <a:t>implant </a:t>
            </a:r>
            <a:r>
              <a:rPr lang="en-US" sz="2800" dirty="0" smtClean="0"/>
              <a:t>therapy</a:t>
            </a:r>
            <a:r>
              <a:rPr lang="en-US" sz="2800" dirty="0" smtClean="0"/>
              <a:t>. </a:t>
            </a:r>
          </a:p>
          <a:p>
            <a:pPr>
              <a:buNone/>
            </a:pPr>
            <a:r>
              <a:rPr lang="en-US" sz="2000" dirty="0" smtClean="0"/>
              <a:t>	Lasers </a:t>
            </a:r>
            <a:r>
              <a:rPr lang="en-US" sz="2000" dirty="0" smtClean="0"/>
              <a:t>Med Sci. 2010 Jul;25(4):</a:t>
            </a:r>
            <a:r>
              <a:rPr lang="en-US" sz="2000" dirty="0" smtClean="0"/>
              <a:t>559-69</a:t>
            </a:r>
          </a:p>
          <a:p>
            <a:r>
              <a:rPr lang="en-US" sz="2800" dirty="0" smtClean="0"/>
              <a:t>LLLT promoted </a:t>
            </a:r>
            <a:r>
              <a:rPr lang="en-US" sz="2800" dirty="0" smtClean="0"/>
              <a:t>the </a:t>
            </a:r>
            <a:r>
              <a:rPr lang="en-US" sz="2800" dirty="0" err="1" smtClean="0"/>
              <a:t>osseointegration</a:t>
            </a:r>
            <a:r>
              <a:rPr lang="en-US" sz="2800" dirty="0" smtClean="0"/>
              <a:t> of implants with poor initial stability</a:t>
            </a:r>
            <a:r>
              <a:rPr lang="en-US" sz="2800" dirty="0" smtClean="0"/>
              <a:t>. </a:t>
            </a:r>
          </a:p>
          <a:p>
            <a:pPr>
              <a:buNone/>
            </a:pPr>
            <a:r>
              <a:rPr lang="en-US" sz="2000" b="1" dirty="0" smtClean="0"/>
              <a:t>	</a:t>
            </a:r>
            <a:r>
              <a:rPr lang="en-US" sz="2000" dirty="0" smtClean="0"/>
              <a:t>Photomed </a:t>
            </a:r>
            <a:r>
              <a:rPr lang="en-US" sz="2000" dirty="0" smtClean="0"/>
              <a:t>Laser Surg. 2010 Jun;28(3):365-9.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General Dentistry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7170" name="Picture 2" descr="C:\Users\curtis\Desktop\Dental Pics\rxtract d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971800"/>
            <a:ext cx="42672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General Dentistry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LLLT reduces </a:t>
            </a:r>
            <a:r>
              <a:rPr lang="en-US" dirty="0" smtClean="0"/>
              <a:t>postoperative </a:t>
            </a:r>
            <a:r>
              <a:rPr lang="en-US" dirty="0" err="1" smtClean="0"/>
              <a:t>trismus</a:t>
            </a:r>
            <a:r>
              <a:rPr lang="en-US" dirty="0" smtClean="0"/>
              <a:t> and swelling after third molar surgery</a:t>
            </a:r>
            <a:r>
              <a:rPr lang="en-US" dirty="0" smtClean="0"/>
              <a:t>. </a:t>
            </a:r>
          </a:p>
          <a:p>
            <a:pPr>
              <a:buNone/>
            </a:pPr>
            <a:r>
              <a:rPr lang="en-US" sz="2000" dirty="0" smtClean="0"/>
              <a:t>	Photomed </a:t>
            </a:r>
            <a:r>
              <a:rPr lang="en-US" sz="2000" dirty="0" smtClean="0"/>
              <a:t>Laser Surg. 2009 Feb;27(1):21-4</a:t>
            </a:r>
            <a:r>
              <a:rPr lang="en-US" sz="2000" dirty="0" smtClean="0"/>
              <a:t>.</a:t>
            </a:r>
          </a:p>
          <a:p>
            <a:r>
              <a:rPr lang="en-US" dirty="0" smtClean="0"/>
              <a:t>LLLT enhances </a:t>
            </a:r>
            <a:r>
              <a:rPr lang="en-US" dirty="0" err="1" smtClean="0"/>
              <a:t>epithelization</a:t>
            </a:r>
            <a:r>
              <a:rPr lang="en-US" dirty="0" smtClean="0"/>
              <a:t> and </a:t>
            </a:r>
            <a:r>
              <a:rPr lang="en-US" dirty="0" smtClean="0"/>
              <a:t>improves </a:t>
            </a:r>
            <a:r>
              <a:rPr lang="en-US" dirty="0" smtClean="0"/>
              <a:t>wound healing after </a:t>
            </a:r>
            <a:r>
              <a:rPr lang="en-US" dirty="0" err="1" smtClean="0"/>
              <a:t>gingivectomy</a:t>
            </a:r>
            <a:r>
              <a:rPr lang="en-US" dirty="0" smtClean="0"/>
              <a:t> and </a:t>
            </a:r>
            <a:r>
              <a:rPr lang="en-US" dirty="0" err="1" smtClean="0"/>
              <a:t>gingivoplasty</a:t>
            </a:r>
            <a:r>
              <a:rPr lang="en-US" dirty="0" smtClean="0"/>
              <a:t>. </a:t>
            </a:r>
          </a:p>
          <a:p>
            <a:pPr>
              <a:buNone/>
            </a:pPr>
            <a:r>
              <a:rPr lang="en-US" sz="2000" dirty="0" smtClean="0"/>
              <a:t>	J </a:t>
            </a:r>
            <a:r>
              <a:rPr lang="en-US" sz="2000" dirty="0" err="1" smtClean="0"/>
              <a:t>Clin</a:t>
            </a:r>
            <a:r>
              <a:rPr lang="en-US" sz="2000" dirty="0" smtClean="0"/>
              <a:t> </a:t>
            </a:r>
            <a:r>
              <a:rPr lang="en-US" sz="2000" dirty="0" err="1" smtClean="0"/>
              <a:t>Periodontol</a:t>
            </a:r>
            <a:r>
              <a:rPr lang="en-US" sz="2000" dirty="0" smtClean="0"/>
              <a:t>. 2008 Mar;35(3):250-4.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Orthodontia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194" name="Picture 2" descr="C:\Users\curtis\Desktop\Dental Pics\bra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895600"/>
            <a:ext cx="360045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Orthodontia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LLLT </a:t>
            </a:r>
            <a:r>
              <a:rPr lang="en-US" dirty="0" smtClean="0"/>
              <a:t>facilitates the velocity of tooth </a:t>
            </a:r>
            <a:r>
              <a:rPr lang="en-US" dirty="0" smtClean="0"/>
              <a:t>movement and bone healing. </a:t>
            </a:r>
          </a:p>
          <a:p>
            <a:pPr>
              <a:buNone/>
            </a:pPr>
            <a:r>
              <a:rPr lang="en-US" sz="2200" dirty="0" smtClean="0"/>
              <a:t>	</a:t>
            </a:r>
            <a:r>
              <a:rPr lang="en-US" sz="2200" dirty="0" err="1" smtClean="0"/>
              <a:t>Orthod</a:t>
            </a:r>
            <a:r>
              <a:rPr lang="en-US" sz="2200" dirty="0" smtClean="0"/>
              <a:t> </a:t>
            </a:r>
            <a:r>
              <a:rPr lang="en-US" sz="2200" dirty="0" err="1" smtClean="0"/>
              <a:t>Craniofac</a:t>
            </a:r>
            <a:r>
              <a:rPr lang="en-US" sz="2200" dirty="0" smtClean="0"/>
              <a:t> Res. 2009 Nov;12(4):</a:t>
            </a:r>
            <a:r>
              <a:rPr lang="en-US" sz="2200" dirty="0" smtClean="0"/>
              <a:t>289-98</a:t>
            </a:r>
          </a:p>
          <a:p>
            <a:pPr>
              <a:buNone/>
            </a:pPr>
            <a:r>
              <a:rPr lang="en-US" sz="2200" dirty="0" smtClean="0"/>
              <a:t>	</a:t>
            </a:r>
            <a:r>
              <a:rPr lang="en-US" sz="2200" dirty="0" err="1" smtClean="0"/>
              <a:t>Eur</a:t>
            </a:r>
            <a:r>
              <a:rPr lang="en-US" sz="2200" dirty="0" smtClean="0"/>
              <a:t> </a:t>
            </a:r>
            <a:r>
              <a:rPr lang="en-US" sz="2200" dirty="0" smtClean="0"/>
              <a:t>J </a:t>
            </a:r>
            <a:r>
              <a:rPr lang="en-US" sz="2200" dirty="0" err="1" smtClean="0"/>
              <a:t>Orthod</a:t>
            </a:r>
            <a:r>
              <a:rPr lang="en-US" sz="2200" dirty="0" smtClean="0"/>
              <a:t>. 2010 Apr;32(2):131-9. </a:t>
            </a:r>
            <a:endParaRPr lang="en-US" sz="2200" dirty="0" smtClean="0"/>
          </a:p>
          <a:p>
            <a:r>
              <a:rPr lang="en-US" dirty="0" smtClean="0"/>
              <a:t>LLLT </a:t>
            </a:r>
            <a:r>
              <a:rPr lang="en-US" dirty="0" smtClean="0"/>
              <a:t>efficiently controls pain caused by the first </a:t>
            </a:r>
            <a:r>
              <a:rPr lang="en-US" dirty="0" err="1" smtClean="0"/>
              <a:t>archwire</a:t>
            </a:r>
            <a:r>
              <a:rPr lang="en-US" dirty="0" smtClean="0"/>
              <a:t>. </a:t>
            </a:r>
          </a:p>
          <a:p>
            <a:pPr>
              <a:buNone/>
            </a:pPr>
            <a:r>
              <a:rPr lang="en-US" sz="2000" dirty="0" smtClean="0"/>
              <a:t>	Am </a:t>
            </a:r>
            <a:r>
              <a:rPr lang="en-US" sz="2000" dirty="0" smtClean="0"/>
              <a:t>J </a:t>
            </a:r>
            <a:r>
              <a:rPr lang="en-US" sz="2000" dirty="0" err="1" smtClean="0"/>
              <a:t>Orthod</a:t>
            </a:r>
            <a:r>
              <a:rPr lang="en-US" sz="2000" dirty="0" smtClean="0"/>
              <a:t> </a:t>
            </a:r>
            <a:r>
              <a:rPr lang="en-US" sz="2000" dirty="0" err="1" smtClean="0"/>
              <a:t>Dentofacial</a:t>
            </a:r>
            <a:r>
              <a:rPr lang="en-US" sz="2000" dirty="0" smtClean="0"/>
              <a:t> </a:t>
            </a:r>
            <a:r>
              <a:rPr lang="en-US" sz="2000" dirty="0" err="1" smtClean="0"/>
              <a:t>Orthop</a:t>
            </a:r>
            <a:r>
              <a:rPr lang="en-US" sz="2000" dirty="0" smtClean="0"/>
              <a:t>. 2009 Nov;136(5):</a:t>
            </a:r>
            <a:r>
              <a:rPr lang="en-US" sz="2000" dirty="0" smtClean="0"/>
              <a:t>662-7</a:t>
            </a:r>
          </a:p>
          <a:p>
            <a:r>
              <a:rPr lang="en-US" dirty="0" smtClean="0"/>
              <a:t>LLLT leads to a faster repair </a:t>
            </a:r>
            <a:r>
              <a:rPr lang="en-US" dirty="0" smtClean="0"/>
              <a:t>of </a:t>
            </a:r>
            <a:r>
              <a:rPr lang="en-US" dirty="0" err="1" smtClean="0"/>
              <a:t>pulpal</a:t>
            </a:r>
            <a:r>
              <a:rPr lang="en-US" dirty="0" smtClean="0"/>
              <a:t> tissue due to orthodontic movement</a:t>
            </a:r>
            <a:r>
              <a:rPr lang="en-US" dirty="0" smtClean="0"/>
              <a:t>. </a:t>
            </a:r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sz="2000" dirty="0" smtClean="0"/>
              <a:t>Angle </a:t>
            </a:r>
            <a:r>
              <a:rPr lang="en-US" sz="2000" dirty="0" err="1" smtClean="0"/>
              <a:t>Orthod</a:t>
            </a:r>
            <a:r>
              <a:rPr lang="en-US" sz="2000" dirty="0" smtClean="0"/>
              <a:t>. 2010 Jan;80(1):116-22.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Periodontal Disease</a:t>
            </a:r>
            <a:endParaRPr lang="en-US" dirty="0"/>
          </a:p>
        </p:txBody>
      </p:sp>
      <p:pic>
        <p:nvPicPr>
          <p:cNvPr id="4" name="Picture 2" descr="C:\Users\curtis\Pictures\Aollo logo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3429000"/>
            <a:ext cx="32004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Periodontal Disease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LLLT can </a:t>
            </a:r>
            <a:r>
              <a:rPr lang="en-US" dirty="0" smtClean="0"/>
              <a:t>have a beneficial effect for treating inflammatory chronic advanced </a:t>
            </a:r>
            <a:r>
              <a:rPr lang="en-US" dirty="0" err="1" smtClean="0"/>
              <a:t>periodontitis</a:t>
            </a:r>
            <a:r>
              <a:rPr lang="en-US" dirty="0" smtClean="0"/>
              <a:t>. </a:t>
            </a:r>
          </a:p>
          <a:p>
            <a:pPr>
              <a:buNone/>
            </a:pPr>
            <a:r>
              <a:rPr lang="en-US" sz="2000" dirty="0" smtClean="0"/>
              <a:t>Gen </a:t>
            </a:r>
            <a:r>
              <a:rPr lang="en-US" sz="2000" dirty="0" smtClean="0"/>
              <a:t>Dent. 2009 Sep-Oct;57(5):510-3</a:t>
            </a:r>
            <a:r>
              <a:rPr lang="en-US" sz="2000" dirty="0" smtClean="0"/>
              <a:t>.</a:t>
            </a:r>
            <a:endParaRPr lang="en-US" sz="2000" b="1" dirty="0" smtClean="0"/>
          </a:p>
          <a:p>
            <a:r>
              <a:rPr lang="en-US" dirty="0" smtClean="0"/>
              <a:t>P</a:t>
            </a:r>
            <a:r>
              <a:rPr lang="en-US" dirty="0" smtClean="0"/>
              <a:t>ositive </a:t>
            </a:r>
            <a:r>
              <a:rPr lang="en-US" dirty="0" smtClean="0"/>
              <a:t>effect of </a:t>
            </a:r>
            <a:r>
              <a:rPr lang="en-US" dirty="0" smtClean="0"/>
              <a:t>LLLT </a:t>
            </a:r>
            <a:r>
              <a:rPr lang="en-US" dirty="0" smtClean="0"/>
              <a:t>in accelerating periodontal wound healing</a:t>
            </a:r>
            <a:r>
              <a:rPr lang="en-US" dirty="0" smtClean="0"/>
              <a:t>. </a:t>
            </a:r>
            <a:r>
              <a:rPr lang="en-US" sz="2000" dirty="0" smtClean="0"/>
              <a:t>Lasers Med Sci. 2009 May;24(3):387-95. </a:t>
            </a:r>
            <a:endParaRPr lang="en-US" sz="2000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"/>
          <p:cNvSpPr>
            <a:spLocks noChangeArrowheads="1"/>
          </p:cNvSpPr>
          <p:nvPr/>
        </p:nvSpPr>
        <p:spPr bwMode="auto">
          <a:xfrm>
            <a:off x="762000" y="1600200"/>
            <a:ext cx="7543800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06400" indent="-406400" eaLnBrk="0" hangingPunct="0">
              <a:spcBef>
                <a:spcPct val="50000"/>
              </a:spcBef>
              <a:buFontTx/>
              <a:buChar char="•"/>
            </a:pPr>
            <a:r>
              <a:rPr lang="en-GB" sz="2400" dirty="0">
                <a:latin typeface="Times" pitchFamily="1" charset="0"/>
                <a:cs typeface="+mn-cs"/>
              </a:rPr>
              <a:t>NASA Light Emitting Diodes for the Prevention of Oral Mucositis in Pediatric Bone Marrow Transplant </a:t>
            </a:r>
            <a:r>
              <a:rPr lang="en-GB" sz="2400" dirty="0" smtClean="0">
                <a:latin typeface="Times" pitchFamily="1" charset="0"/>
                <a:cs typeface="+mn-cs"/>
              </a:rPr>
              <a:t>Patients</a:t>
            </a:r>
            <a:endParaRPr lang="en-GB" sz="2400" dirty="0">
              <a:latin typeface="Times" pitchFamily="1" charset="0"/>
              <a:cs typeface="+mn-cs"/>
            </a:endParaRPr>
          </a:p>
          <a:p>
            <a:pPr marL="406400" indent="-406400" eaLnBrk="0" hangingPunct="0">
              <a:spcBef>
                <a:spcPct val="50000"/>
              </a:spcBef>
              <a:buFontTx/>
              <a:buChar char="•"/>
            </a:pPr>
            <a:r>
              <a:rPr lang="en-GB" sz="2400" dirty="0">
                <a:latin typeface="Times" pitchFamily="1" charset="0"/>
                <a:cs typeface="+mn-cs"/>
              </a:rPr>
              <a:t>Double blind (sham irradiation on contralateral side)</a:t>
            </a:r>
          </a:p>
          <a:p>
            <a:pPr marL="406400" indent="-406400" eaLnBrk="0" hangingPunct="0">
              <a:spcBef>
                <a:spcPct val="50000"/>
              </a:spcBef>
              <a:buFontTx/>
              <a:buChar char="•"/>
            </a:pPr>
            <a:r>
              <a:rPr lang="en-GB" sz="2400" dirty="0">
                <a:latin typeface="Times" pitchFamily="1" charset="0"/>
                <a:cs typeface="+mn-cs"/>
              </a:rPr>
              <a:t>32 pediatric patients. </a:t>
            </a:r>
          </a:p>
          <a:p>
            <a:pPr marL="406400" indent="-406400" eaLnBrk="0" hangingPunct="0">
              <a:spcBef>
                <a:spcPct val="50000"/>
              </a:spcBef>
              <a:buFontTx/>
              <a:buChar char="•"/>
            </a:pPr>
            <a:r>
              <a:rPr lang="en-GB" sz="2400" dirty="0" smtClean="0">
                <a:latin typeface="Times" pitchFamily="1" charset="0"/>
                <a:cs typeface="+mn-cs"/>
              </a:rPr>
              <a:t>Daily </a:t>
            </a:r>
            <a:r>
              <a:rPr lang="en-GB" sz="2400" dirty="0">
                <a:latin typeface="Times" pitchFamily="1" charset="0"/>
                <a:cs typeface="+mn-cs"/>
              </a:rPr>
              <a:t>treatment for 14 days</a:t>
            </a:r>
          </a:p>
          <a:p>
            <a:pPr marL="406400" indent="-406400" eaLnBrk="0" hangingPunct="0">
              <a:spcBef>
                <a:spcPct val="50000"/>
              </a:spcBef>
              <a:buFontTx/>
              <a:buChar char="•"/>
            </a:pPr>
            <a:r>
              <a:rPr lang="en-US" sz="2400" b="1" dirty="0" smtClean="0">
                <a:latin typeface="Times" pitchFamily="1" charset="0"/>
              </a:rPr>
              <a:t>Pain </a:t>
            </a:r>
            <a:r>
              <a:rPr lang="en-US" sz="2400" b="1" dirty="0" smtClean="0">
                <a:latin typeface="Times" pitchFamily="1" charset="0"/>
                <a:cs typeface="+mn-cs"/>
              </a:rPr>
              <a:t> reduced by 48 %!!!</a:t>
            </a:r>
          </a:p>
          <a:p>
            <a:pPr marL="406400" indent="-406400" eaLnBrk="0" hangingPunct="0">
              <a:spcBef>
                <a:spcPct val="50000"/>
              </a:spcBef>
            </a:pPr>
            <a:r>
              <a:rPr lang="en-GB" sz="2000" dirty="0" smtClean="0">
                <a:latin typeface="Times" pitchFamily="1" charset="0"/>
                <a:cs typeface="+mn-cs"/>
              </a:rPr>
              <a:t>H Whelan et al , </a:t>
            </a:r>
            <a:r>
              <a:rPr lang="en-GB" sz="2000" dirty="0" err="1" smtClean="0">
                <a:latin typeface="Times" pitchFamily="1" charset="0"/>
                <a:cs typeface="+mn-cs"/>
              </a:rPr>
              <a:t>J.Clin</a:t>
            </a:r>
            <a:r>
              <a:rPr lang="en-GB" sz="2000" dirty="0" smtClean="0">
                <a:latin typeface="Times" pitchFamily="1" charset="0"/>
                <a:cs typeface="+mn-cs"/>
              </a:rPr>
              <a:t> laser Medicine &amp; Surgery, </a:t>
            </a:r>
            <a:r>
              <a:rPr lang="en-GB" sz="2000" dirty="0" err="1" smtClean="0">
                <a:latin typeface="Times" pitchFamily="1" charset="0"/>
                <a:cs typeface="+mn-cs"/>
              </a:rPr>
              <a:t>Vol</a:t>
            </a:r>
            <a:r>
              <a:rPr lang="en-GB" sz="2000" dirty="0" smtClean="0">
                <a:latin typeface="Times" pitchFamily="1" charset="0"/>
                <a:cs typeface="+mn-cs"/>
              </a:rPr>
              <a:t> 20 (6) pp319-324</a:t>
            </a:r>
            <a:endParaRPr lang="en-US" sz="2000" dirty="0">
              <a:latin typeface="Times" pitchFamily="1" charset="0"/>
              <a:cs typeface="+mn-cs"/>
            </a:endParaRPr>
          </a:p>
        </p:txBody>
      </p:sp>
      <p:sp>
        <p:nvSpPr>
          <p:cNvPr id="4198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tx1"/>
                </a:solidFill>
              </a:rPr>
              <a:t>Oral Mucositis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533400" y="1905000"/>
            <a:ext cx="8153400" cy="4444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800" dirty="0"/>
              <a:t>Historically referred to as:</a:t>
            </a:r>
          </a:p>
          <a:p>
            <a:pPr marL="682625" lvl="1" indent="-225425" eaLnBrk="0" hangingPunct="0">
              <a:spcBef>
                <a:spcPct val="50000"/>
              </a:spcBef>
              <a:buFont typeface="Times" pitchFamily="18" charset="0"/>
              <a:buChar char="•"/>
            </a:pPr>
            <a:r>
              <a:rPr lang="en-GB" sz="2800" b="1" dirty="0" smtClean="0"/>
              <a:t>LLLT (low level laser therapy)</a:t>
            </a:r>
            <a:endParaRPr lang="en-GB" sz="2800" b="1" dirty="0"/>
          </a:p>
          <a:p>
            <a:pPr marL="682625" lvl="1" indent="-225425" eaLnBrk="0" hangingPunct="0">
              <a:spcBef>
                <a:spcPct val="10000"/>
              </a:spcBef>
              <a:buFont typeface="Times" pitchFamily="18" charset="0"/>
              <a:buChar char="•"/>
            </a:pPr>
            <a:r>
              <a:rPr lang="en-GB" sz="2800" dirty="0"/>
              <a:t>LILT (low intensity laser therapy)</a:t>
            </a:r>
          </a:p>
          <a:p>
            <a:pPr marL="682625" lvl="1" indent="-225425" eaLnBrk="0" hangingPunct="0">
              <a:spcBef>
                <a:spcPct val="10000"/>
              </a:spcBef>
              <a:buFont typeface="Times" pitchFamily="18" charset="0"/>
              <a:buChar char="•"/>
            </a:pPr>
            <a:r>
              <a:rPr lang="en-GB" sz="2800" dirty="0"/>
              <a:t>Laser Biostimulation</a:t>
            </a:r>
          </a:p>
          <a:p>
            <a:pPr marL="682625" lvl="1" indent="-225425" eaLnBrk="0" hangingPunct="0">
              <a:spcBef>
                <a:spcPct val="10000"/>
              </a:spcBef>
              <a:buFont typeface="Times" pitchFamily="18" charset="0"/>
              <a:buChar char="•"/>
            </a:pPr>
            <a:r>
              <a:rPr lang="en-GB" sz="2800" dirty="0"/>
              <a:t>Low power laser therapy</a:t>
            </a:r>
          </a:p>
          <a:p>
            <a:pPr marL="682625" lvl="1" indent="-225425" eaLnBrk="0" hangingPunct="0">
              <a:spcBef>
                <a:spcPct val="10000"/>
              </a:spcBef>
              <a:buFont typeface="Times" pitchFamily="18" charset="0"/>
              <a:buChar char="•"/>
            </a:pPr>
            <a:r>
              <a:rPr lang="en-GB" sz="2800" dirty="0"/>
              <a:t>Cold laser therapy</a:t>
            </a:r>
          </a:p>
          <a:p>
            <a:pPr marL="682625" lvl="1" indent="-225425" eaLnBrk="0" hangingPunct="0">
              <a:spcBef>
                <a:spcPct val="10000"/>
              </a:spcBef>
              <a:buFont typeface="Times" pitchFamily="18" charset="0"/>
              <a:buChar char="•"/>
            </a:pPr>
            <a:r>
              <a:rPr lang="en-GB" sz="2800" dirty="0" smtClean="0"/>
              <a:t>Note</a:t>
            </a:r>
            <a:r>
              <a:rPr lang="en-GB" sz="2800" dirty="0" smtClean="0"/>
              <a:t>: </a:t>
            </a:r>
            <a:r>
              <a:rPr lang="en-GB" sz="2800" dirty="0" smtClean="0"/>
              <a:t>LLLT </a:t>
            </a:r>
            <a:r>
              <a:rPr lang="en-GB" sz="2800" dirty="0" smtClean="0"/>
              <a:t>best term for searching PubMed, the Nat’l Institutes of Health Public database </a:t>
            </a:r>
          </a:p>
          <a:p>
            <a:pPr marL="682625" lvl="1" indent="-225425" eaLnBrk="0" hangingPunct="0">
              <a:spcBef>
                <a:spcPct val="10000"/>
              </a:spcBef>
              <a:buFont typeface="Times" pitchFamily="18" charset="0"/>
              <a:buChar char="•"/>
            </a:pPr>
            <a:r>
              <a:rPr lang="en-GB" sz="2800" dirty="0" smtClean="0"/>
              <a:t>Search: “ PubMed “</a:t>
            </a:r>
            <a:endParaRPr lang="en-GB" sz="2800" i="1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tx1"/>
                </a:solidFill>
              </a:rPr>
              <a:t>Laser Therapy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762000" y="2819400"/>
            <a:ext cx="7391400" cy="9144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New line medical and </a:t>
            </a:r>
            <a:r>
              <a:rPr lang="en-US" sz="2400" dirty="0" err="1" smtClean="0">
                <a:solidFill>
                  <a:schemeClr val="tx1"/>
                </a:solidFill>
              </a:rPr>
              <a:t>apollo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Thank You!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curtis\Pictures\Aollo logo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3429000"/>
            <a:ext cx="32004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6"/>
          <p:cNvSpPr txBox="1">
            <a:spLocks noChangeArrowheads="1"/>
          </p:cNvSpPr>
          <p:nvPr/>
        </p:nvSpPr>
        <p:spPr bwMode="auto">
          <a:xfrm>
            <a:off x="3201988" y="5562600"/>
            <a:ext cx="246538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en-GB" b="1" dirty="0">
              <a:solidFill>
                <a:srgbClr val="FF8000"/>
              </a:solidFill>
              <a:latin typeface="Arial" charset="0"/>
            </a:endParaRPr>
          </a:p>
          <a:p>
            <a:pPr algn="ctr" eaLnBrk="0" hangingPunct="0"/>
            <a:r>
              <a:rPr lang="en-GB" b="1" dirty="0">
                <a:solidFill>
                  <a:srgbClr val="FF8000"/>
                </a:solidFill>
                <a:latin typeface="Arial" charset="0"/>
              </a:rPr>
              <a:t>Optical Window</a:t>
            </a:r>
          </a:p>
          <a:p>
            <a:pPr algn="ctr" eaLnBrk="0" hangingPunct="0"/>
            <a:endParaRPr lang="en-GB" dirty="0">
              <a:solidFill>
                <a:srgbClr val="E6E6E6"/>
              </a:solidFill>
              <a:latin typeface="Arial" charset="0"/>
            </a:endParaRPr>
          </a:p>
        </p:txBody>
      </p:sp>
      <p:sp>
        <p:nvSpPr>
          <p:cNvPr id="11267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dirty="0" smtClean="0">
                <a:solidFill>
                  <a:schemeClr val="tx1"/>
                </a:solidFill>
                <a:latin typeface="Helvetica" pitchFamily="34" charset="0"/>
              </a:rPr>
              <a:t>Electromagnetic Spectrum</a:t>
            </a:r>
            <a:endParaRPr lang="en-US" b="1" dirty="0" smtClean="0">
              <a:solidFill>
                <a:schemeClr val="tx1"/>
              </a:solidFill>
              <a:latin typeface="Helvetica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8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534400" cy="106375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400" b="1" dirty="0" smtClean="0">
                <a:solidFill>
                  <a:schemeClr val="tx1"/>
                </a:solidFill>
              </a:rPr>
              <a:t>Depth </a:t>
            </a:r>
            <a:r>
              <a:rPr lang="en-US" sz="3400" b="1" dirty="0" smtClean="0">
                <a:solidFill>
                  <a:schemeClr val="tx1"/>
                </a:solidFill>
              </a:rPr>
              <a:t>of Penetration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GB" sz="1800" dirty="0" smtClean="0"/>
          </a:p>
          <a:p>
            <a:pPr eaLnBrk="1" hangingPunct="1">
              <a:lnSpc>
                <a:spcPct val="80000"/>
              </a:lnSpc>
            </a:pPr>
            <a:r>
              <a:rPr lang="en-GB" sz="3200" dirty="0" smtClean="0"/>
              <a:t>Lasers and LED’s of Optimal </a:t>
            </a:r>
            <a:r>
              <a:rPr lang="en-GB" sz="3200" dirty="0" smtClean="0"/>
              <a:t>Wavelength P</a:t>
            </a:r>
            <a:r>
              <a:rPr lang="en-GB" sz="3200" dirty="0" smtClean="0">
                <a:solidFill>
                  <a:schemeClr val="tx1"/>
                </a:solidFill>
              </a:rPr>
              <a:t>enetrate </a:t>
            </a:r>
            <a:r>
              <a:rPr lang="en-GB" sz="3200" dirty="0" smtClean="0">
                <a:solidFill>
                  <a:schemeClr val="tx1"/>
                </a:solidFill>
              </a:rPr>
              <a:t>up to 23 cm (4 studies)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dirty="0" smtClean="0"/>
              <a:t>Desmet K, et al. </a:t>
            </a:r>
            <a:r>
              <a:rPr lang="en-US" sz="1800" i="1" dirty="0" smtClean="0"/>
              <a:t>Photomed Laser Surg</a:t>
            </a:r>
            <a:r>
              <a:rPr lang="en-US" sz="1800" dirty="0" smtClean="0"/>
              <a:t>. 2006 Jun;24(2):121-128</a:t>
            </a:r>
            <a:endParaRPr lang="en-GB" sz="1800" dirty="0" smtClean="0"/>
          </a:p>
          <a:p>
            <a:pPr eaLnBrk="1" hangingPunct="1">
              <a:lnSpc>
                <a:spcPct val="80000"/>
              </a:lnSpc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900" dirty="0" smtClean="0"/>
              <a:t>		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3352800"/>
            <a:ext cx="2514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Cold Lasers are Safe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curtis\Desktop\Dental Pics\braces_cart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438400"/>
            <a:ext cx="22860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dirty="0" smtClean="0">
                <a:solidFill>
                  <a:schemeClr val="tx1"/>
                </a:solidFill>
              </a:rPr>
              <a:t>Beam of </a:t>
            </a:r>
            <a:r>
              <a:rPr lang="en-US" b="1" dirty="0" smtClean="0">
                <a:solidFill>
                  <a:schemeClr val="tx1"/>
                </a:solidFill>
              </a:rPr>
              <a:t>an Apollo Cold Laser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pic>
        <p:nvPicPr>
          <p:cNvPr id="18436" name="Picture 11" descr="Apollo beam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981200"/>
            <a:ext cx="4165600" cy="3733800"/>
          </a:xfrm>
        </p:spPr>
      </p:pic>
      <p:sp>
        <p:nvSpPr>
          <p:cNvPr id="18435" name="Rectangle 10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876800" y="1981200"/>
            <a:ext cx="4267200" cy="4114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Note that there is a divergence of ± 38º, this creates a </a:t>
            </a:r>
            <a:r>
              <a:rPr lang="en-US" sz="3200" dirty="0" smtClean="0"/>
              <a:t>safe </a:t>
            </a:r>
            <a:r>
              <a:rPr lang="en-US" sz="3200" dirty="0" smtClean="0"/>
              <a:t>beam with less chance of </a:t>
            </a:r>
            <a:r>
              <a:rPr lang="en-US" sz="3200" dirty="0" smtClean="0"/>
              <a:t>injury</a:t>
            </a:r>
          </a:p>
          <a:p>
            <a:pPr eaLnBrk="1" hangingPunct="1"/>
            <a:r>
              <a:rPr lang="en-US" sz="3200" dirty="0" smtClean="0"/>
              <a:t>This is not true with hot, surgical lasers</a:t>
            </a:r>
            <a:endParaRPr lang="en-US" sz="3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200" b="1" dirty="0" smtClean="0"/>
              <a:t>Contact is Most Effective</a:t>
            </a:r>
          </a:p>
          <a:p>
            <a:pPr algn="ctr" eaLnBrk="0" hangingPunct="0"/>
            <a:r>
              <a:rPr lang="en-US" sz="3200" b="1" dirty="0" smtClean="0"/>
              <a:t>Treatment    </a:t>
            </a:r>
            <a:r>
              <a:rPr lang="en-US" sz="3200" b="1" dirty="0"/>
              <a:t>Technique</a:t>
            </a:r>
          </a:p>
        </p:txBody>
      </p:sp>
      <p:sp>
        <p:nvSpPr>
          <p:cNvPr id="44035" name="TextBox 8"/>
          <p:cNvSpPr txBox="1">
            <a:spLocks noChangeArrowheads="1"/>
          </p:cNvSpPr>
          <p:nvPr/>
        </p:nvSpPr>
        <p:spPr bwMode="auto">
          <a:xfrm>
            <a:off x="685800" y="2209800"/>
            <a:ext cx="18859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dirty="0" smtClean="0"/>
              <a:t>NON-CONTACT:</a:t>
            </a:r>
          </a:p>
          <a:p>
            <a:pPr algn="ctr" eaLnBrk="0" hangingPunct="0"/>
            <a:r>
              <a:rPr lang="en-US" sz="1800" b="1" dirty="0" smtClean="0"/>
              <a:t>DEEP</a:t>
            </a:r>
            <a:endParaRPr lang="en-US" sz="1800" b="1" dirty="0"/>
          </a:p>
        </p:txBody>
      </p:sp>
      <p:sp>
        <p:nvSpPr>
          <p:cNvPr id="44036" name="TextBox 9"/>
          <p:cNvSpPr txBox="1">
            <a:spLocks noChangeArrowheads="1"/>
          </p:cNvSpPr>
          <p:nvPr/>
        </p:nvSpPr>
        <p:spPr bwMode="auto">
          <a:xfrm>
            <a:off x="3284538" y="2209800"/>
            <a:ext cx="13088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dirty="0" smtClean="0"/>
              <a:t>CONTACT:</a:t>
            </a:r>
          </a:p>
          <a:p>
            <a:pPr algn="ctr" eaLnBrk="0" hangingPunct="0"/>
            <a:r>
              <a:rPr lang="en-US" sz="1800" b="1" dirty="0" smtClean="0"/>
              <a:t>DEEPER</a:t>
            </a:r>
            <a:endParaRPr lang="en-US" sz="1800" b="1" dirty="0"/>
          </a:p>
        </p:txBody>
      </p:sp>
      <p:sp>
        <p:nvSpPr>
          <p:cNvPr id="44037" name="TextBox 10"/>
          <p:cNvSpPr txBox="1">
            <a:spLocks noChangeArrowheads="1"/>
          </p:cNvSpPr>
          <p:nvPr/>
        </p:nvSpPr>
        <p:spPr bwMode="auto">
          <a:xfrm>
            <a:off x="5638800" y="1752600"/>
            <a:ext cx="1905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800" dirty="0"/>
              <a:t>CONTACT WITH </a:t>
            </a:r>
            <a:r>
              <a:rPr lang="en-US" sz="1800" dirty="0" smtClean="0"/>
              <a:t>PRESSURE:</a:t>
            </a:r>
          </a:p>
          <a:p>
            <a:pPr algn="ctr" eaLnBrk="0" hangingPunct="0"/>
            <a:r>
              <a:rPr lang="en-US" sz="1800" b="1" dirty="0" smtClean="0"/>
              <a:t>DEEPEST</a:t>
            </a:r>
            <a:endParaRPr lang="en-US" sz="1800" b="1" dirty="0"/>
          </a:p>
        </p:txBody>
      </p:sp>
      <p:pic>
        <p:nvPicPr>
          <p:cNvPr id="44038" name="Picture 7" descr="NAALT Presentation Pressure 2.psd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908300"/>
            <a:ext cx="8255000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I</a:t>
            </a:r>
            <a:r>
              <a:rPr lang="en-US" b="1" dirty="0" smtClean="0">
                <a:solidFill>
                  <a:schemeClr val="tx1"/>
                </a:solidFill>
              </a:rPr>
              <a:t>mproves Cell Function 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of All Tissues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1266" name="Picture 2" descr="C:\Users\curtis\Pictures\Aollo logo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3429000"/>
            <a:ext cx="32004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123</TotalTime>
  <Words>624</Words>
  <Application>Microsoft Office PowerPoint</Application>
  <PresentationFormat>On-screen Show (4:3)</PresentationFormat>
  <Paragraphs>136</Paragraphs>
  <Slides>30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Civic</vt:lpstr>
      <vt:lpstr>Low Level Laser  for Dentists</vt:lpstr>
      <vt:lpstr>What is Low  Level Laser Therapy?</vt:lpstr>
      <vt:lpstr>Laser Therapy</vt:lpstr>
      <vt:lpstr>Electromagnetic Spectrum</vt:lpstr>
      <vt:lpstr>Depth of Penetration</vt:lpstr>
      <vt:lpstr>Cold Lasers are Safe</vt:lpstr>
      <vt:lpstr>Beam of an Apollo Cold Laser</vt:lpstr>
      <vt:lpstr>Slide 8</vt:lpstr>
      <vt:lpstr>Improves Cell Function  of All Tissues</vt:lpstr>
      <vt:lpstr>Improved Cell Function</vt:lpstr>
      <vt:lpstr>Slide 11</vt:lpstr>
      <vt:lpstr>LLLT Compared to  Other Modalities</vt:lpstr>
      <vt:lpstr>Laser vs. Ultrasound (US)</vt:lpstr>
      <vt:lpstr>    Laser vs. Ultrasound</vt:lpstr>
      <vt:lpstr>Laser vs. Electrical Stimulation</vt:lpstr>
      <vt:lpstr>Laser Like Acupuncture? </vt:lpstr>
      <vt:lpstr>How Low Level Laser  Fits into a Dental Practice</vt:lpstr>
      <vt:lpstr>TMJ and TMD</vt:lpstr>
      <vt:lpstr>TMJ  and TMD</vt:lpstr>
      <vt:lpstr>Lasers and Neck Pain</vt:lpstr>
      <vt:lpstr>Implantology</vt:lpstr>
      <vt:lpstr>Implantology</vt:lpstr>
      <vt:lpstr>General Dentistry</vt:lpstr>
      <vt:lpstr>General Dentistry</vt:lpstr>
      <vt:lpstr>Orthodontia</vt:lpstr>
      <vt:lpstr>Orthodontia</vt:lpstr>
      <vt:lpstr>Periodontal Disease</vt:lpstr>
      <vt:lpstr>Periodontal Disease</vt:lpstr>
      <vt:lpstr>Oral Mucositis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Cold Laser for Dentists</dc:title>
  <dc:creator>curtis turchin</dc:creator>
  <cp:lastModifiedBy>curtis turchin</cp:lastModifiedBy>
  <cp:revision>13</cp:revision>
  <dcterms:created xsi:type="dcterms:W3CDTF">2010-08-08T20:40:22Z</dcterms:created>
  <dcterms:modified xsi:type="dcterms:W3CDTF">2010-08-08T22:43:53Z</dcterms:modified>
</cp:coreProperties>
</file>